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Play"/>
      <p:regular r:id="rId27"/>
      <p:bold r:id="rId28"/>
    </p:embeddedFont>
    <p:embeddedFont>
      <p:font typeface="Noto Sans Medium"/>
      <p:regular r:id="rId29"/>
      <p:bold r:id="rId30"/>
      <p:italic r:id="rId31"/>
      <p:boldItalic r:id="rId32"/>
    </p:embeddedFont>
    <p:embeddedFont>
      <p:font typeface="Noto Sans"/>
      <p:regular r:id="rId33"/>
      <p:bold r:id="rId34"/>
      <p:italic r:id="rId35"/>
      <p:boldItalic r:id="rId36"/>
    </p:embeddedFont>
    <p:embeddedFont>
      <p:font typeface="Noto Sans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41" roundtripDataSignature="AMtx7mhfDpr65x+2ZIGUA7XEqtnaaRED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otoSansLight-boldItalic.fntdata"/><Relationship Id="rId20" Type="http://schemas.openxmlformats.org/officeDocument/2006/relationships/slide" Target="slides/slide14.xml"/><Relationship Id="rId41" Type="http://customschemas.google.com/relationships/presentationmetadata" Target="meta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Play-bold.fntdata"/><Relationship Id="rId27" Type="http://schemas.openxmlformats.org/officeDocument/2006/relationships/font" Target="fonts/Play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NotoSans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NotoSansMedium-italic.fntdata"/><Relationship Id="rId30" Type="http://schemas.openxmlformats.org/officeDocument/2006/relationships/font" Target="fonts/NotoSansMedium-bold.fntdata"/><Relationship Id="rId11" Type="http://schemas.openxmlformats.org/officeDocument/2006/relationships/slide" Target="slides/slide5.xml"/><Relationship Id="rId33" Type="http://schemas.openxmlformats.org/officeDocument/2006/relationships/font" Target="fonts/NotoSans-regular.fntdata"/><Relationship Id="rId10" Type="http://schemas.openxmlformats.org/officeDocument/2006/relationships/slide" Target="slides/slide4.xml"/><Relationship Id="rId32" Type="http://schemas.openxmlformats.org/officeDocument/2006/relationships/font" Target="fonts/NotoSansMedium-boldItalic.fntdata"/><Relationship Id="rId13" Type="http://schemas.openxmlformats.org/officeDocument/2006/relationships/slide" Target="slides/slide7.xml"/><Relationship Id="rId35" Type="http://schemas.openxmlformats.org/officeDocument/2006/relationships/font" Target="fonts/NotoSans-italic.fntdata"/><Relationship Id="rId12" Type="http://schemas.openxmlformats.org/officeDocument/2006/relationships/slide" Target="slides/slide6.xml"/><Relationship Id="rId34" Type="http://schemas.openxmlformats.org/officeDocument/2006/relationships/font" Target="fonts/NotoSans-bold.fntdata"/><Relationship Id="rId15" Type="http://schemas.openxmlformats.org/officeDocument/2006/relationships/slide" Target="slides/slide9.xml"/><Relationship Id="rId37" Type="http://schemas.openxmlformats.org/officeDocument/2006/relationships/font" Target="fonts/NotoSansLight-regular.fntdata"/><Relationship Id="rId14" Type="http://schemas.openxmlformats.org/officeDocument/2006/relationships/slide" Target="slides/slide8.xml"/><Relationship Id="rId36" Type="http://schemas.openxmlformats.org/officeDocument/2006/relationships/font" Target="fonts/NotoSans-boldItalic.fntdata"/><Relationship Id="rId17" Type="http://schemas.openxmlformats.org/officeDocument/2006/relationships/slide" Target="slides/slide11.xml"/><Relationship Id="rId39" Type="http://schemas.openxmlformats.org/officeDocument/2006/relationships/font" Target="fonts/NotoSansLight-italic.fntdata"/><Relationship Id="rId16" Type="http://schemas.openxmlformats.org/officeDocument/2006/relationships/slide" Target="slides/slide10.xml"/><Relationship Id="rId38" Type="http://schemas.openxmlformats.org/officeDocument/2006/relationships/font" Target="fonts/NotoSansLight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84d87dbc0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3584d87dbc0_1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a7ad5a5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g35a7ad5a5b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84a70f721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8" name="Google Shape;198;g3584a70f721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84a70f721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84a70f72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586101ab8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/>
              <a:t>diseño</a:t>
            </a:r>
            <a:endParaRPr/>
          </a:p>
        </p:txBody>
      </p:sp>
      <p:sp>
        <p:nvSpPr>
          <p:cNvPr id="213" name="Google Shape;213;g3586101ab83_0_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86101ab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3586101ab83_0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584a70f72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3" name="Google Shape;233;g3584a70f721_0_1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a7ad5a5bc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a7ad5a5bc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584a70f72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584a70f72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d68cec5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d68cec5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84d87dbc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g3584d87dbc0_1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84a70f72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3584a70f72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d68cec57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d68cec57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84a70f7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84a70f7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84a70f721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g3584a70f721_0_10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84d87dbc0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g3584d87dbc0_1_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628650" y="1405819"/>
            <a:ext cx="42267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400"/>
              <a:buFont typeface="Noto Sans"/>
              <a:buNone/>
              <a:defRPr b="1" sz="24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628650" y="2297224"/>
            <a:ext cx="3849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81931"/>
              </a:buClr>
              <a:buSzPts val="1800"/>
              <a:buNone/>
              <a:defRPr sz="1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cxnSp>
        <p:nvCxnSpPr>
          <p:cNvPr id="17" name="Google Shape;17;p6"/>
          <p:cNvCxnSpPr/>
          <p:nvPr/>
        </p:nvCxnSpPr>
        <p:spPr>
          <a:xfrm>
            <a:off x="628650" y="2179254"/>
            <a:ext cx="3849000" cy="0"/>
          </a:xfrm>
          <a:prstGeom prst="straightConnector1">
            <a:avLst/>
          </a:prstGeom>
          <a:noFill/>
          <a:ln cap="flat" cmpd="sng" w="19050">
            <a:solidFill>
              <a:srgbClr val="AC801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6" name="Google Shape;6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/>
          <p:nvPr>
            <p:ph type="title"/>
          </p:nvPr>
        </p:nvSpPr>
        <p:spPr>
          <a:xfrm>
            <a:off x="728041" y="1282147"/>
            <a:ext cx="43809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  <a:defRPr b="1" sz="27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90" name="Google Shape;90;p20"/>
          <p:cNvSpPr txBox="1"/>
          <p:nvPr>
            <p:ph idx="1" type="subTitle"/>
          </p:nvPr>
        </p:nvSpPr>
        <p:spPr>
          <a:xfrm>
            <a:off x="761586" y="2875463"/>
            <a:ext cx="3849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81931"/>
              </a:buClr>
              <a:buSzPts val="1800"/>
              <a:buNone/>
              <a:defRPr sz="1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91" name="Google Shape;91;p20"/>
          <p:cNvCxnSpPr/>
          <p:nvPr/>
        </p:nvCxnSpPr>
        <p:spPr>
          <a:xfrm>
            <a:off x="829918" y="2712654"/>
            <a:ext cx="3849000" cy="0"/>
          </a:xfrm>
          <a:prstGeom prst="straightConnector1">
            <a:avLst/>
          </a:prstGeom>
          <a:noFill/>
          <a:ln cap="flat" cmpd="sng" w="19050">
            <a:solidFill>
              <a:srgbClr val="AC801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/>
          <p:nvPr>
            <p:ph type="title"/>
          </p:nvPr>
        </p:nvSpPr>
        <p:spPr>
          <a:xfrm>
            <a:off x="728041" y="1282147"/>
            <a:ext cx="4380900" cy="12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  <a:defRPr b="1" sz="27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3" name="Google Shape;23;p21"/>
          <p:cNvSpPr txBox="1"/>
          <p:nvPr>
            <p:ph idx="1" type="subTitle"/>
          </p:nvPr>
        </p:nvSpPr>
        <p:spPr>
          <a:xfrm>
            <a:off x="761586" y="2875463"/>
            <a:ext cx="3849000" cy="9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81931"/>
              </a:buClr>
              <a:buSzPts val="1800"/>
              <a:buNone/>
              <a:defRPr sz="18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cxnSp>
        <p:nvCxnSpPr>
          <p:cNvPr id="24" name="Google Shape;24;p21"/>
          <p:cNvCxnSpPr/>
          <p:nvPr/>
        </p:nvCxnSpPr>
        <p:spPr>
          <a:xfrm>
            <a:off x="829918" y="2712654"/>
            <a:ext cx="3849000" cy="0"/>
          </a:xfrm>
          <a:prstGeom prst="straightConnector1">
            <a:avLst/>
          </a:prstGeom>
          <a:noFill/>
          <a:ln cap="flat" cmpd="sng" w="19050">
            <a:solidFill>
              <a:srgbClr val="AC8017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9" name="Google Shape;29;p22"/>
          <p:cNvSpPr txBox="1"/>
          <p:nvPr>
            <p:ph type="title"/>
          </p:nvPr>
        </p:nvSpPr>
        <p:spPr>
          <a:xfrm>
            <a:off x="570385" y="238200"/>
            <a:ext cx="43809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  <a:defRPr b="1" sz="21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Dos obje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34" name="Google Shape;34;p23"/>
          <p:cNvSpPr txBox="1"/>
          <p:nvPr>
            <p:ph type="title"/>
          </p:nvPr>
        </p:nvSpPr>
        <p:spPr>
          <a:xfrm>
            <a:off x="495714" y="356442"/>
            <a:ext cx="43809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  <a:defRPr b="1" sz="21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 1">
  <p:cSld name="Encabezado de secció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570385" y="238200"/>
            <a:ext cx="43809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  <a:defRPr b="1" sz="2100">
                <a:solidFill>
                  <a:srgbClr val="68193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8" name="Google Shape;58;p1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Relationship Id="rId6" Type="http://schemas.openxmlformats.org/officeDocument/2006/relationships/image" Target="../media/image12.png"/><Relationship Id="rId7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Relationship Id="rId4" Type="http://schemas.openxmlformats.org/officeDocument/2006/relationships/image" Target="../media/image17.jp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ctrTitle"/>
          </p:nvPr>
        </p:nvSpPr>
        <p:spPr>
          <a:xfrm>
            <a:off x="600675" y="2058850"/>
            <a:ext cx="76692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400"/>
              <a:buFont typeface="Noto Sans"/>
              <a:buNone/>
            </a:pPr>
            <a:r>
              <a:rPr lang="es" sz="2600">
                <a:solidFill>
                  <a:srgbClr val="8E7CC3"/>
                </a:solidFill>
              </a:rPr>
              <a:t>La</a:t>
            </a:r>
            <a:r>
              <a:rPr i="1" lang="es" sz="2600">
                <a:solidFill>
                  <a:srgbClr val="8E7CC3"/>
                </a:solidFill>
              </a:rPr>
              <a:t> </a:t>
            </a:r>
            <a:r>
              <a:rPr i="1" lang="es" sz="2600">
                <a:solidFill>
                  <a:srgbClr val="8E7CC3"/>
                </a:solidFill>
              </a:rPr>
              <a:t>Cartilla de derechos de las mujeres</a:t>
            </a:r>
            <a:endParaRPr i="1" sz="2600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400"/>
              <a:buFont typeface="Noto Sans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400"/>
              <a:buFont typeface="Noto Sans"/>
              <a:buNone/>
            </a:pPr>
            <a:r>
              <a:rPr b="0" lang="es" sz="2000">
                <a:solidFill>
                  <a:srgbClr val="BF9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Estrategia de capacitación </a:t>
            </a:r>
            <a:r>
              <a:rPr b="0" i="1" lang="es" sz="2000">
                <a:solidFill>
                  <a:srgbClr val="BF9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La formación es nuestra</a:t>
            </a:r>
            <a:endParaRPr b="0" i="1" sz="2000">
              <a:solidFill>
                <a:srgbClr val="BF9000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84d87dbc0_1_50"/>
          <p:cNvSpPr/>
          <p:nvPr/>
        </p:nvSpPr>
        <p:spPr>
          <a:xfrm flipH="1" rot="10800000">
            <a:off x="3185875" y="1050925"/>
            <a:ext cx="2757000" cy="34383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g3584d87dbc0_1_50"/>
          <p:cNvSpPr txBox="1"/>
          <p:nvPr/>
        </p:nvSpPr>
        <p:spPr>
          <a:xfrm>
            <a:off x="4127050" y="1289348"/>
            <a:ext cx="16518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Indivisibles</a:t>
            </a:r>
            <a:endParaRPr b="0" i="0" sz="1300" u="none" cap="none" strike="noStrik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6" name="Google Shape;156;g3584d87dbc0_1_50"/>
          <p:cNvSpPr txBox="1"/>
          <p:nvPr/>
        </p:nvSpPr>
        <p:spPr>
          <a:xfrm>
            <a:off x="3207425" y="1759400"/>
            <a:ext cx="2710800" cy="12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</a:t>
            </a: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o se pueden </a:t>
            </a:r>
            <a:r>
              <a:rPr b="1"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separar</a:t>
            </a: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o fragmentar. </a:t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Todos los derechos, deben </a:t>
            </a:r>
            <a:r>
              <a:rPr b="1"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respetarse</a:t>
            </a: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1"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protegerse</a:t>
            </a: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y </a:t>
            </a:r>
            <a:r>
              <a:rPr b="1"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garantizarse</a:t>
            </a: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en su conjunto.</a:t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No hay jerarquía entre los derechos humanos: todos son igualmente importantes.</a:t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sz="10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La violación de un derecho puede afectar la realización de otros</a:t>
            </a:r>
            <a:endParaRPr b="1" sz="1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0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7" name="Google Shape;157;g3584d87dbc0_1_50"/>
          <p:cNvSpPr/>
          <p:nvPr/>
        </p:nvSpPr>
        <p:spPr>
          <a:xfrm>
            <a:off x="6070300" y="1051025"/>
            <a:ext cx="2710800" cy="33978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66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584d87dbc0_1_50"/>
          <p:cNvSpPr txBox="1"/>
          <p:nvPr/>
        </p:nvSpPr>
        <p:spPr>
          <a:xfrm>
            <a:off x="6963125" y="1214651"/>
            <a:ext cx="18993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3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Inalienables e intransferibles</a:t>
            </a:r>
            <a:endParaRPr b="0" i="0" sz="1300" u="none" cap="none" strike="noStrik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59" name="Google Shape;159;g3584d87dbc0_1_50"/>
          <p:cNvSpPr txBox="1"/>
          <p:nvPr/>
        </p:nvSpPr>
        <p:spPr>
          <a:xfrm>
            <a:off x="6094725" y="1973525"/>
            <a:ext cx="2710800" cy="15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No se pueden </a:t>
            </a:r>
            <a:r>
              <a:rPr b="1"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eliminar, renunciar a ellos</a:t>
            </a: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o </a:t>
            </a:r>
            <a:r>
              <a:rPr b="1"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transferir</a:t>
            </a: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 a otra persona.</a:t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Algunos derechos se pueden limitar cuando la justicia encuentra a una persona culpable de un delito.</a:t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Pero esto no desaparece a nuestros derechos humanos</a:t>
            </a:r>
            <a:endParaRPr b="1" sz="1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95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95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95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0" name="Google Shape;160;g3584d87dbc0_1_50"/>
          <p:cNvSpPr/>
          <p:nvPr/>
        </p:nvSpPr>
        <p:spPr>
          <a:xfrm>
            <a:off x="800644" y="1253494"/>
            <a:ext cx="570300" cy="57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584d87dbc0_1_50"/>
          <p:cNvSpPr/>
          <p:nvPr/>
        </p:nvSpPr>
        <p:spPr>
          <a:xfrm>
            <a:off x="3466003" y="1177294"/>
            <a:ext cx="570300" cy="57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584d87dbc0_1_50"/>
          <p:cNvSpPr/>
          <p:nvPr/>
        </p:nvSpPr>
        <p:spPr>
          <a:xfrm>
            <a:off x="6285713" y="1253494"/>
            <a:ext cx="570300" cy="57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584d87dbc0_1_50"/>
          <p:cNvSpPr txBox="1"/>
          <p:nvPr>
            <p:ph type="title"/>
          </p:nvPr>
        </p:nvSpPr>
        <p:spPr>
          <a:xfrm>
            <a:off x="348102" y="410950"/>
            <a:ext cx="24831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2000">
                <a:solidFill>
                  <a:srgbClr val="8E7CC3"/>
                </a:solidFill>
              </a:rPr>
              <a:t>Los derechos son:</a:t>
            </a:r>
            <a:endParaRPr sz="2000">
              <a:solidFill>
                <a:srgbClr val="8E7CC3"/>
              </a:solidFill>
            </a:endParaRPr>
          </a:p>
        </p:txBody>
      </p:sp>
      <p:sp>
        <p:nvSpPr>
          <p:cNvPr id="164" name="Google Shape;164;g3584d87dbc0_1_50"/>
          <p:cNvSpPr/>
          <p:nvPr/>
        </p:nvSpPr>
        <p:spPr>
          <a:xfrm>
            <a:off x="347650" y="1114350"/>
            <a:ext cx="2710800" cy="3375000"/>
          </a:xfrm>
          <a:prstGeom prst="round2DiagRect">
            <a:avLst>
              <a:gd fmla="val 0" name="adj1"/>
              <a:gd fmla="val 17764" name="adj2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BF9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584d87dbc0_1_50"/>
          <p:cNvSpPr txBox="1"/>
          <p:nvPr/>
        </p:nvSpPr>
        <p:spPr>
          <a:xfrm>
            <a:off x="1078975" y="1304349"/>
            <a:ext cx="17259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b="1" lang="es" sz="13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Interdependientes</a:t>
            </a:r>
            <a:endParaRPr b="0" i="0" sz="1600" u="none" cap="none" strike="noStrike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6" name="Google Shape;166;g3584d87dbc0_1_50"/>
          <p:cNvSpPr txBox="1"/>
          <p:nvPr/>
        </p:nvSpPr>
        <p:spPr>
          <a:xfrm>
            <a:off x="425227" y="1747594"/>
            <a:ext cx="2532600" cy="26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Están </a:t>
            </a:r>
            <a:r>
              <a:rPr b="1"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conectados</a:t>
            </a: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: dependen los unos de los otros.</a:t>
            </a: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Es decir, no podemos ejercer nuestro derecho al trabajo si no se cumple nuestro derecho a la educación, a la salud y a la vivienda…</a:t>
            </a:r>
            <a:br>
              <a:rPr lang="es" sz="11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sz="11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Reconocer estas conexiones entre los derechos</a:t>
            </a:r>
            <a:b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nos exige su </a:t>
            </a:r>
            <a:b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defensa en colectivo</a:t>
            </a:r>
            <a:endParaRPr b="1" sz="1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67" name="Google Shape;167;g3584d87dbc0_1_50"/>
          <p:cNvSpPr/>
          <p:nvPr/>
        </p:nvSpPr>
        <p:spPr>
          <a:xfrm>
            <a:off x="418003" y="1177294"/>
            <a:ext cx="570300" cy="57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g3584d87dbc0_1_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998" y="1175750"/>
            <a:ext cx="570300" cy="57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3584d87dbc0_1_50" title="PERSONAS.19RECURSO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8150" y="1285750"/>
            <a:ext cx="364200" cy="3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3584d87dbc0_1_50" title="PERSONAS.42APROBACIÓ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5487" y="1285750"/>
            <a:ext cx="470775" cy="47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"/>
          <p:cNvSpPr/>
          <p:nvPr/>
        </p:nvSpPr>
        <p:spPr>
          <a:xfrm>
            <a:off x="930975" y="362125"/>
            <a:ext cx="3331200" cy="2955600"/>
          </a:xfrm>
          <a:prstGeom prst="flowChartConnector">
            <a:avLst/>
          </a:prstGeom>
          <a:solidFill>
            <a:srgbClr val="8E7C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4A7D6"/>
              </a:solidFill>
            </a:endParaRPr>
          </a:p>
        </p:txBody>
      </p:sp>
      <p:sp>
        <p:nvSpPr>
          <p:cNvPr id="176" name="Google Shape;176;p3"/>
          <p:cNvSpPr txBox="1"/>
          <p:nvPr/>
        </p:nvSpPr>
        <p:spPr>
          <a:xfrm>
            <a:off x="1725875" y="3694875"/>
            <a:ext cx="7273200" cy="10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SI LOS DERECHOS NO SE DEFIENDEN, PUEDEN DESAPARECER</a:t>
            </a:r>
            <a:endParaRPr b="1">
              <a:solidFill>
                <a:srgbClr val="8E7CC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3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Es responsabilidad de toda la sociedad defender nuestros. </a:t>
            </a:r>
            <a:r>
              <a:rPr lang="es" sz="13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La garantía de ejercerlos no puede depender del partido que gobierne, sino de nuestra defensa y exigencia colectiva</a:t>
            </a:r>
            <a:endParaRPr sz="1300"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7" name="Google Shape;177;p3"/>
          <p:cNvSpPr txBox="1"/>
          <p:nvPr/>
        </p:nvSpPr>
        <p:spPr>
          <a:xfrm>
            <a:off x="1242986" y="670075"/>
            <a:ext cx="2707200" cy="25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</a:t>
            </a: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o son mercancías:</a:t>
            </a:r>
            <a:b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b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os ejercemos tod@s sin importar nuestras condiciones sociales</a:t>
            </a:r>
            <a:b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b="1" sz="1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Es nuestra responsabilidad</a:t>
            </a:r>
            <a:b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como sociedad, </a:t>
            </a: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defender y exigir los derechos de todos y todas</a:t>
            </a:r>
            <a:b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sz="1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Su acceso es una cuestión de</a:t>
            </a:r>
            <a:b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JUSTICIA SOCIAL</a:t>
            </a:r>
            <a:endParaRPr b="1" sz="1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4577000" y="469700"/>
            <a:ext cx="3331200" cy="2955600"/>
          </a:xfrm>
          <a:prstGeom prst="flowChartConnector">
            <a:avLst/>
          </a:prstGeom>
          <a:solidFill>
            <a:srgbClr val="BF9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3"/>
          <p:cNvSpPr txBox="1"/>
          <p:nvPr/>
        </p:nvSpPr>
        <p:spPr>
          <a:xfrm>
            <a:off x="4889000" y="727825"/>
            <a:ext cx="2707200" cy="25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</a:t>
            </a: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o son dones o d</a:t>
            </a: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ádivas</a:t>
            </a:r>
            <a:b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que </a:t>
            </a: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nos dio el Estado</a:t>
            </a:r>
            <a:endParaRPr sz="1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S</a:t>
            </a: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on conquistas nacidas de luchas sociales</a:t>
            </a: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, muchas veces invisibilizadas o criminalizadas</a:t>
            </a:r>
            <a:b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sz="12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SON RESULTADO DE LAS LUCHAS </a:t>
            </a:r>
            <a:r>
              <a:rPr lang="es" sz="12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de las mujeres, de los pueblos, de las organizaciones populares, de nuestra historia común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180" name="Google Shape;180;p3"/>
          <p:cNvSpPr txBox="1"/>
          <p:nvPr>
            <p:ph type="title"/>
          </p:nvPr>
        </p:nvSpPr>
        <p:spPr>
          <a:xfrm>
            <a:off x="3536137" y="245450"/>
            <a:ext cx="18729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2000">
                <a:solidFill>
                  <a:srgbClr val="3F3F3F"/>
                </a:solidFill>
              </a:rPr>
              <a:t>Nuestros</a:t>
            </a:r>
            <a:endParaRPr sz="20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2000">
                <a:solidFill>
                  <a:srgbClr val="3F3F3F"/>
                </a:solidFill>
              </a:rPr>
              <a:t>derechos:</a:t>
            </a:r>
            <a:endParaRPr sz="20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35a7ad5a5bc_0_0"/>
          <p:cNvPicPr preferRelativeResize="0"/>
          <p:nvPr/>
        </p:nvPicPr>
        <p:blipFill rotWithShape="1">
          <a:blip r:embed="rId3">
            <a:alphaModFix/>
          </a:blip>
          <a:srcRect b="0" l="4580" r="0" t="0"/>
          <a:stretch/>
        </p:blipFill>
        <p:spPr>
          <a:xfrm>
            <a:off x="347025" y="2754700"/>
            <a:ext cx="422497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5a7ad5a5bc_0_0"/>
          <p:cNvSpPr txBox="1"/>
          <p:nvPr/>
        </p:nvSpPr>
        <p:spPr>
          <a:xfrm>
            <a:off x="1013050" y="776250"/>
            <a:ext cx="3000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Nuestros derechos no son mercancías, son facultades que tenemos todas y todos.</a:t>
            </a:r>
            <a:endParaRPr sz="10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Necesitamos ejercerlos y luchar, como sociedad, para que todas las personas puedan ejercer sus derechos libremente</a:t>
            </a:r>
            <a:r>
              <a:rPr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000"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El acceso a los derechos es una cuestión de justicia social, para la transformación.</a:t>
            </a:r>
            <a:endParaRPr>
              <a:solidFill>
                <a:schemeClr val="lt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187" name="Google Shape;187;g35a7ad5a5bc_0_0"/>
          <p:cNvSpPr txBox="1"/>
          <p:nvPr/>
        </p:nvSpPr>
        <p:spPr>
          <a:xfrm>
            <a:off x="4876800" y="689250"/>
            <a:ext cx="3000000" cy="15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Los derechos no son dones que nos dio el Estado o reconocimientos meramente legales, </a:t>
            </a:r>
            <a:r>
              <a:rPr b="1"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son conquistas históricas nacidas de luchas sociales</a:t>
            </a:r>
            <a:r>
              <a:rPr lang="es" sz="100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rPr>
              <a:t>, muchas veces invisibilizadas o criminalizadas. Los derechos son fruto de las luchas de las mujeres, de los pueblos, de las organizaciones populares, de nuestra historia común.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88" name="Google Shape;188;g35a7ad5a5bc_0_0"/>
          <p:cNvPicPr preferRelativeResize="0"/>
          <p:nvPr/>
        </p:nvPicPr>
        <p:blipFill rotWithShape="1">
          <a:blip r:embed="rId4">
            <a:alphaModFix/>
          </a:blip>
          <a:srcRect b="0" l="5490" r="0" t="0"/>
          <a:stretch/>
        </p:blipFill>
        <p:spPr>
          <a:xfrm>
            <a:off x="4793850" y="577050"/>
            <a:ext cx="3966125" cy="20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5a7ad5a5bc_0_0"/>
          <p:cNvSpPr txBox="1"/>
          <p:nvPr>
            <p:ph type="title"/>
          </p:nvPr>
        </p:nvSpPr>
        <p:spPr>
          <a:xfrm>
            <a:off x="302425" y="129750"/>
            <a:ext cx="46116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1700">
                <a:solidFill>
                  <a:srgbClr val="8E7CC3"/>
                </a:solidFill>
              </a:rPr>
              <a:t>La lucha de</a:t>
            </a:r>
            <a:r>
              <a:rPr lang="es" sz="1700">
                <a:solidFill>
                  <a:srgbClr val="8E7CC3"/>
                </a:solidFill>
              </a:rPr>
              <a:t> las mujeres</a:t>
            </a:r>
            <a:r>
              <a:rPr lang="es" sz="1700">
                <a:solidFill>
                  <a:srgbClr val="8E7CC3"/>
                </a:solidFill>
              </a:rPr>
              <a:t> por los derechos  </a:t>
            </a:r>
            <a:endParaRPr sz="1700">
              <a:solidFill>
                <a:srgbClr val="8E7CC3"/>
              </a:solidFill>
            </a:endParaRPr>
          </a:p>
        </p:txBody>
      </p:sp>
      <p:pic>
        <p:nvPicPr>
          <p:cNvPr id="190" name="Google Shape;190;g35a7ad5a5bc_0_0"/>
          <p:cNvPicPr preferRelativeResize="0"/>
          <p:nvPr/>
        </p:nvPicPr>
        <p:blipFill rotWithShape="1">
          <a:blip r:embed="rId5">
            <a:alphaModFix/>
          </a:blip>
          <a:srcRect b="9506" l="1551" r="-1004" t="6881"/>
          <a:stretch/>
        </p:blipFill>
        <p:spPr>
          <a:xfrm>
            <a:off x="347025" y="577050"/>
            <a:ext cx="4352200" cy="209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g35a7ad5a5bc_0_0"/>
          <p:cNvPicPr preferRelativeResize="0"/>
          <p:nvPr/>
        </p:nvPicPr>
        <p:blipFill rotWithShape="1">
          <a:blip r:embed="rId6">
            <a:alphaModFix/>
          </a:blip>
          <a:srcRect b="0" l="477" r="0" t="0"/>
          <a:stretch/>
        </p:blipFill>
        <p:spPr>
          <a:xfrm>
            <a:off x="4775425" y="2754700"/>
            <a:ext cx="3966125" cy="222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35a7ad5a5bc_0_0"/>
          <p:cNvSpPr/>
          <p:nvPr/>
        </p:nvSpPr>
        <p:spPr>
          <a:xfrm>
            <a:off x="3076125" y="2419350"/>
            <a:ext cx="3143100" cy="507300"/>
          </a:xfrm>
          <a:prstGeom prst="rect">
            <a:avLst/>
          </a:prstGeom>
          <a:solidFill>
            <a:srgbClr val="BF9000"/>
          </a:solidFill>
          <a:ln cap="flat" cmpd="sng" w="381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¿Reconocemos estas luchas?</a:t>
            </a:r>
            <a:br>
              <a:rPr lang="es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</a:br>
            <a:r>
              <a:rPr lang="es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¿Qu</a:t>
            </a:r>
            <a:r>
              <a:rPr lang="es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é derechos exigían</a:t>
            </a:r>
            <a:r>
              <a:rPr lang="es">
                <a:solidFill>
                  <a:schemeClr val="lt1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?</a:t>
            </a:r>
            <a:endParaRPr>
              <a:solidFill>
                <a:schemeClr val="lt1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</p:txBody>
      </p:sp>
      <p:sp>
        <p:nvSpPr>
          <p:cNvPr id="193" name="Google Shape;193;g35a7ad5a5bc_0_0"/>
          <p:cNvSpPr/>
          <p:nvPr/>
        </p:nvSpPr>
        <p:spPr>
          <a:xfrm>
            <a:off x="7966500" y="4614025"/>
            <a:ext cx="1101300" cy="49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5a7ad5a5bc_0_0"/>
          <p:cNvSpPr txBox="1"/>
          <p:nvPr/>
        </p:nvSpPr>
        <p:spPr>
          <a:xfrm>
            <a:off x="8336350" y="4686313"/>
            <a:ext cx="73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5 min.</a:t>
            </a:r>
            <a:endParaRPr b="1" sz="1700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95" name="Google Shape;195;g35a7ad5a5bc_0_0"/>
          <p:cNvPicPr preferRelativeResize="0"/>
          <p:nvPr/>
        </p:nvPicPr>
        <p:blipFill rotWithShape="1">
          <a:blip r:embed="rId7">
            <a:alphaModFix/>
          </a:blip>
          <a:srcRect b="11609" l="20271" r="21190" t="10997"/>
          <a:stretch/>
        </p:blipFill>
        <p:spPr>
          <a:xfrm>
            <a:off x="7953000" y="4623275"/>
            <a:ext cx="371643" cy="49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84a70f721_0_115"/>
          <p:cNvSpPr txBox="1"/>
          <p:nvPr>
            <p:ph type="title"/>
          </p:nvPr>
        </p:nvSpPr>
        <p:spPr>
          <a:xfrm>
            <a:off x="772800" y="2237900"/>
            <a:ext cx="80556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rPr lang="es">
                <a:solidFill>
                  <a:srgbClr val="8E7CC3"/>
                </a:solidFill>
              </a:rPr>
              <a:t>La </a:t>
            </a:r>
            <a:r>
              <a:rPr i="1" lang="es">
                <a:solidFill>
                  <a:srgbClr val="8E7CC3"/>
                </a:solidFill>
              </a:rPr>
              <a:t>Cartilla de los derechos de las mujeres</a:t>
            </a:r>
            <a:endParaRPr i="1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t/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rPr b="0" lang="es">
                <a:solidFill>
                  <a:srgbClr val="BF9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Y el papel de los hombres</a:t>
            </a:r>
            <a:endParaRPr b="0">
              <a:solidFill>
                <a:srgbClr val="BF9000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84a70f721_0_111"/>
          <p:cNvSpPr txBox="1"/>
          <p:nvPr>
            <p:ph type="title"/>
          </p:nvPr>
        </p:nvSpPr>
        <p:spPr>
          <a:xfrm>
            <a:off x="570375" y="210200"/>
            <a:ext cx="6334200" cy="49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8E7CC3"/>
                </a:solidFill>
              </a:rPr>
              <a:t>La </a:t>
            </a:r>
            <a:r>
              <a:rPr i="1" lang="es">
                <a:solidFill>
                  <a:srgbClr val="8E7CC3"/>
                </a:solidFill>
              </a:rPr>
              <a:t>Cartilla </a:t>
            </a:r>
            <a:r>
              <a:rPr lang="es">
                <a:solidFill>
                  <a:srgbClr val="8E7CC3"/>
                </a:solidFill>
              </a:rPr>
              <a:t>también va dirigida a los  hombres </a:t>
            </a:r>
            <a:endParaRPr>
              <a:solidFill>
                <a:srgbClr val="8E7CC3"/>
              </a:solidFill>
            </a:endParaRPr>
          </a:p>
        </p:txBody>
      </p:sp>
      <p:sp>
        <p:nvSpPr>
          <p:cNvPr id="206" name="Google Shape;206;g3584a70f721_0_111"/>
          <p:cNvSpPr txBox="1"/>
          <p:nvPr/>
        </p:nvSpPr>
        <p:spPr>
          <a:xfrm>
            <a:off x="570375" y="897550"/>
            <a:ext cx="78843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Las violencias y desigualdades que atraviesan a las mujeres son problemas de toda la sociedad.</a:t>
            </a:r>
            <a:endParaRPr sz="13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300">
                <a:solidFill>
                  <a:srgbClr val="D49F17"/>
                </a:solidFill>
                <a:latin typeface="Noto Sans"/>
                <a:ea typeface="Noto Sans"/>
                <a:cs typeface="Noto Sans"/>
                <a:sym typeface="Noto Sans"/>
              </a:rPr>
              <a:t>L</a:t>
            </a:r>
            <a:r>
              <a:rPr b="1" lang="es" sz="1300">
                <a:solidFill>
                  <a:srgbClr val="D49F17"/>
                </a:solidFill>
                <a:latin typeface="Noto Sans"/>
                <a:ea typeface="Noto Sans"/>
                <a:cs typeface="Noto Sans"/>
                <a:sym typeface="Noto Sans"/>
              </a:rPr>
              <a:t>a defensa de sus derechos requiere el compromiso activo de todas y de todos</a:t>
            </a:r>
            <a:endParaRPr b="1" sz="1700">
              <a:solidFill>
                <a:srgbClr val="D49F17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7" name="Google Shape;207;g3584a70f721_0_111"/>
          <p:cNvSpPr txBox="1"/>
          <p:nvPr/>
        </p:nvSpPr>
        <p:spPr>
          <a:xfrm>
            <a:off x="1322625" y="1936975"/>
            <a:ext cx="3279900" cy="22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El involucramiento de los hombres es clave para </a:t>
            </a:r>
            <a:r>
              <a:rPr b="1" lang="es" sz="12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transformar las estructuras de desigualdad históricas</a:t>
            </a:r>
            <a:r>
              <a:rPr b="1" lang="es" sz="1200">
                <a:solidFill>
                  <a:srgbClr val="D49F17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y construir espacios más justos y equitativos. </a:t>
            </a:r>
            <a:endParaRPr sz="12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¿C</a:t>
            </a:r>
            <a:r>
              <a:rPr lang="es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ómo se pueden involucrar</a:t>
            </a:r>
            <a:r>
              <a:rPr lang="es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? Con el compromiso de </a:t>
            </a:r>
            <a:r>
              <a:rPr b="1" lang="es" sz="1200">
                <a:solidFill>
                  <a:srgbClr val="D49F17"/>
                </a:solidFill>
                <a:latin typeface="Noto Sans"/>
                <a:ea typeface="Noto Sans"/>
                <a:cs typeface="Noto Sans"/>
                <a:sym typeface="Noto Sans"/>
              </a:rPr>
              <a:t>cuestionar y modificar prácticas y </a:t>
            </a:r>
            <a:r>
              <a:rPr b="1" lang="es" sz="1200">
                <a:solidFill>
                  <a:srgbClr val="D49F17"/>
                </a:solidFill>
                <a:latin typeface="Noto Sans"/>
                <a:ea typeface="Noto Sans"/>
                <a:cs typeface="Noto Sans"/>
                <a:sym typeface="Noto Sans"/>
              </a:rPr>
              <a:t>discursos</a:t>
            </a:r>
            <a:r>
              <a:rPr b="1" lang="es" sz="1200">
                <a:solidFill>
                  <a:srgbClr val="D49F17"/>
                </a:solidFill>
                <a:latin typeface="Noto Sans"/>
                <a:ea typeface="Noto Sans"/>
                <a:cs typeface="Noto Sans"/>
                <a:sym typeface="Noto Sans"/>
              </a:rPr>
              <a:t> que perpetúan la desigualdad de las mujeres en el espacio p</a:t>
            </a:r>
            <a:r>
              <a:rPr b="1" lang="es" sz="1200">
                <a:solidFill>
                  <a:srgbClr val="D49F17"/>
                </a:solidFill>
                <a:latin typeface="Noto Sans"/>
                <a:ea typeface="Noto Sans"/>
                <a:cs typeface="Noto Sans"/>
                <a:sym typeface="Noto Sans"/>
              </a:rPr>
              <a:t>úblico y privado</a:t>
            </a:r>
            <a:r>
              <a:rPr b="1" lang="es" sz="1200">
                <a:solidFill>
                  <a:srgbClr val="D49F17"/>
                </a:solidFill>
                <a:latin typeface="Noto Sans"/>
                <a:ea typeface="Noto Sans"/>
                <a:cs typeface="Noto Sans"/>
                <a:sym typeface="Noto Sans"/>
              </a:rPr>
              <a:t>. </a:t>
            </a:r>
            <a:endParaRPr b="1" sz="1200">
              <a:solidFill>
                <a:srgbClr val="D49F17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08" name="Google Shape;208;g3584a70f721_0_111"/>
          <p:cNvSpPr txBox="1"/>
          <p:nvPr/>
        </p:nvSpPr>
        <p:spPr>
          <a:xfrm>
            <a:off x="5738525" y="1936975"/>
            <a:ext cx="3093000" cy="22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El cambio cultural para</a:t>
            </a:r>
            <a:r>
              <a:rPr lang="es" sz="12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construir una sociedad </a:t>
            </a:r>
            <a:r>
              <a:rPr b="1" lang="es" sz="12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más justa, igualitaria y pacífica es responsabilidad colectiva</a:t>
            </a:r>
            <a:r>
              <a:rPr lang="es" sz="12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sz="1200">
              <a:solidFill>
                <a:srgbClr val="8E7CC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Promover y defender los derechos de las mujeres no es sólo responsabilidad de las mismas mujeres y del Estado, es un </a:t>
            </a:r>
            <a:r>
              <a:rPr lang="es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también</a:t>
            </a:r>
            <a:r>
              <a:rPr lang="es" sz="1200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 un esfuerzo comunitario que contribuye a sembrar procesos de justicia social y paz.</a:t>
            </a:r>
            <a:endParaRPr sz="1200">
              <a:solidFill>
                <a:schemeClr val="dk1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09" name="Google Shape;209;g3584a70f721_0_111" title="MANOS.2APOY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825" y="2057000"/>
            <a:ext cx="665700" cy="6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584a70f721_0_111" title="PERSONAS.15GRUP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375" y="2056998"/>
            <a:ext cx="665700" cy="6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86101ab83_0_19"/>
          <p:cNvSpPr txBox="1"/>
          <p:nvPr>
            <p:ph type="title"/>
          </p:nvPr>
        </p:nvSpPr>
        <p:spPr>
          <a:xfrm>
            <a:off x="1409299" y="477500"/>
            <a:ext cx="3117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>
                <a:solidFill>
                  <a:srgbClr val="8E7CC3"/>
                </a:solidFill>
              </a:rPr>
              <a:t>Actividad de reflexión</a:t>
            </a:r>
            <a:endParaRPr>
              <a:solidFill>
                <a:srgbClr val="8E7CC3"/>
              </a:solidFill>
            </a:endParaRPr>
          </a:p>
        </p:txBody>
      </p:sp>
      <p:pic>
        <p:nvPicPr>
          <p:cNvPr id="216" name="Google Shape;216;g3586101ab83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75" y="321075"/>
            <a:ext cx="993207" cy="993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3586101ab83_0_19"/>
          <p:cNvPicPr preferRelativeResize="0"/>
          <p:nvPr/>
        </p:nvPicPr>
        <p:blipFill rotWithShape="1">
          <a:blip r:embed="rId4">
            <a:alphaModFix/>
          </a:blip>
          <a:srcRect b="16680" l="0" r="2959" t="0"/>
          <a:stretch/>
        </p:blipFill>
        <p:spPr>
          <a:xfrm>
            <a:off x="431450" y="1296600"/>
            <a:ext cx="8281100" cy="255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586101ab83_0_19"/>
          <p:cNvPicPr preferRelativeResize="0"/>
          <p:nvPr/>
        </p:nvPicPr>
        <p:blipFill rotWithShape="1">
          <a:blip r:embed="rId5">
            <a:alphaModFix/>
          </a:blip>
          <a:srcRect b="11609" l="20271" r="21190" t="10997"/>
          <a:stretch/>
        </p:blipFill>
        <p:spPr>
          <a:xfrm>
            <a:off x="7659075" y="4080600"/>
            <a:ext cx="371643" cy="4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g3586101ab83_0_19"/>
          <p:cNvSpPr txBox="1"/>
          <p:nvPr/>
        </p:nvSpPr>
        <p:spPr>
          <a:xfrm>
            <a:off x="7973650" y="4142413"/>
            <a:ext cx="73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5 min.</a:t>
            </a:r>
            <a:endParaRPr b="1" sz="1700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86101ab83_0_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225" y="758025"/>
            <a:ext cx="6843751" cy="32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g3586101ab83_0_62"/>
          <p:cNvSpPr txBox="1"/>
          <p:nvPr>
            <p:ph type="title"/>
          </p:nvPr>
        </p:nvSpPr>
        <p:spPr>
          <a:xfrm>
            <a:off x="603922" y="141138"/>
            <a:ext cx="43809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>
                <a:solidFill>
                  <a:srgbClr val="BF9000"/>
                </a:solidFill>
              </a:rPr>
              <a:t>Actividad de reflexión</a:t>
            </a:r>
            <a:endParaRPr>
              <a:solidFill>
                <a:srgbClr val="BF9000"/>
              </a:solidFill>
            </a:endParaRPr>
          </a:p>
        </p:txBody>
      </p:sp>
      <p:sp>
        <p:nvSpPr>
          <p:cNvPr id="226" name="Google Shape;226;g3586101ab83_0_62"/>
          <p:cNvSpPr txBox="1"/>
          <p:nvPr/>
        </p:nvSpPr>
        <p:spPr>
          <a:xfrm>
            <a:off x="1917950" y="4025200"/>
            <a:ext cx="6488400" cy="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600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¿Cuáles de estos derechos no pudieron ejercer nuestras madres y abuelas? </a:t>
            </a:r>
            <a:endParaRPr b="1" i="0" sz="3200" u="none" cap="none" strike="noStrike">
              <a:solidFill>
                <a:srgbClr val="BF9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27" name="Google Shape;227;g3586101ab83_0_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901" y="912851"/>
            <a:ext cx="836774" cy="8367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586101ab83_0_62"/>
          <p:cNvSpPr txBox="1"/>
          <p:nvPr/>
        </p:nvSpPr>
        <p:spPr>
          <a:xfrm>
            <a:off x="591481" y="589744"/>
            <a:ext cx="5650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Leamos en voz alta la siguiente tabla:</a:t>
            </a:r>
            <a:endParaRPr sz="1200">
              <a:solidFill>
                <a:srgbClr val="434343"/>
              </a:solidFill>
            </a:endParaRPr>
          </a:p>
        </p:txBody>
      </p:sp>
      <p:pic>
        <p:nvPicPr>
          <p:cNvPr id="229" name="Google Shape;229;g3586101ab83_0_62"/>
          <p:cNvPicPr preferRelativeResize="0"/>
          <p:nvPr/>
        </p:nvPicPr>
        <p:blipFill rotWithShape="1">
          <a:blip r:embed="rId5">
            <a:alphaModFix/>
          </a:blip>
          <a:srcRect b="11609" l="20271" r="21190" t="10997"/>
          <a:stretch/>
        </p:blipFill>
        <p:spPr>
          <a:xfrm>
            <a:off x="355025" y="3610000"/>
            <a:ext cx="371643" cy="4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3586101ab83_0_62"/>
          <p:cNvSpPr txBox="1"/>
          <p:nvPr/>
        </p:nvSpPr>
        <p:spPr>
          <a:xfrm>
            <a:off x="669600" y="3671813"/>
            <a:ext cx="7389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5 min.</a:t>
            </a:r>
            <a:endParaRPr b="1" sz="1700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84a70f721_0_123"/>
          <p:cNvSpPr txBox="1"/>
          <p:nvPr>
            <p:ph type="title"/>
          </p:nvPr>
        </p:nvSpPr>
        <p:spPr>
          <a:xfrm>
            <a:off x="772800" y="1944750"/>
            <a:ext cx="80556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rPr lang="es">
                <a:solidFill>
                  <a:srgbClr val="8E7CC3"/>
                </a:solidFill>
              </a:rPr>
              <a:t>¿Cu</a:t>
            </a:r>
            <a:r>
              <a:rPr lang="es">
                <a:solidFill>
                  <a:srgbClr val="8E7CC3"/>
                </a:solidFill>
              </a:rPr>
              <a:t>áles son nuestros derechos</a:t>
            </a:r>
            <a:r>
              <a:rPr lang="es">
                <a:solidFill>
                  <a:srgbClr val="8E7CC3"/>
                </a:solidFill>
              </a:rPr>
              <a:t>?</a:t>
            </a:r>
            <a:endParaRPr i="1"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t/>
            </a:r>
            <a:endParaRPr b="0"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"/>
          <p:cNvSpPr txBox="1"/>
          <p:nvPr/>
        </p:nvSpPr>
        <p:spPr>
          <a:xfrm>
            <a:off x="204425" y="621375"/>
            <a:ext cx="68739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" sz="150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Algunos de nuestros derechos fundamentales, pero no los únicos:</a:t>
            </a:r>
            <a:endParaRPr b="0" i="0" sz="150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41" name="Google Shape;241;p4"/>
          <p:cNvSpPr txBox="1"/>
          <p:nvPr/>
        </p:nvSpPr>
        <p:spPr>
          <a:xfrm>
            <a:off x="204425" y="235875"/>
            <a:ext cx="6228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¿Qué contiene la </a:t>
            </a:r>
            <a:r>
              <a:rPr b="1" i="1" lang="es" sz="1800" u="none" cap="none" strike="noStrike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Cartilla de derechos de las mujeres</a:t>
            </a:r>
            <a:r>
              <a:rPr b="1" i="0" lang="es" sz="1800" u="none" cap="none" strike="noStrike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?</a:t>
            </a:r>
            <a:endParaRPr b="1" i="0" sz="1800" u="none" cap="none" strike="noStrike">
              <a:solidFill>
                <a:srgbClr val="8E7CC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204425" y="1401200"/>
            <a:ext cx="4595700" cy="30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Noto Sans Medium"/>
              <a:buAutoNum type="arabicPeriod"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A ser libre y ser feliz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8017"/>
              </a:buClr>
              <a:buSzPts val="1200"/>
              <a:buFont typeface="Noto Sans Medium"/>
              <a:buAutoNum type="arabicPeriod"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A vivir en familia, en paz y con bienestar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Noto Sans Medium"/>
              <a:buAutoNum type="arabicPeriod"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A la educación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8017"/>
              </a:buClr>
              <a:buSzPts val="1200"/>
              <a:buFont typeface="Noto Sans Medium"/>
              <a:buAutoNum type="arabicPeriod"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A la salud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 Acceso a servicios de salud física, mental, sexual y reproductiva</a:t>
            </a:r>
            <a:endParaRPr sz="1200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Noto Sans Medium"/>
              <a:buAutoNum type="arabicPeriod"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A la vivienda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8017"/>
              </a:buClr>
              <a:buSzPts val="1200"/>
              <a:buFont typeface="Noto Sans Medium"/>
              <a:buAutoNum type="arabicPeriod"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Comunitarios: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 Al acceso a servicios públicos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–Al acceso a la tierra y a los bienes naturales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  7.     </a:t>
            </a: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A una identidad y a tener autonomía</a:t>
            </a:r>
            <a:b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</a:b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	– Al libre desarrollo </a:t>
            </a:r>
            <a:r>
              <a:rPr lang="es" sz="1200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de la personalidad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  8.  </a:t>
            </a: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A la cultura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4647725" y="1183950"/>
            <a:ext cx="4420200" cy="26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 9. </a:t>
            </a:r>
            <a:r>
              <a:rPr lang="es" sz="1200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A la libre expresión y al libre tránsito</a:t>
            </a:r>
            <a:endParaRPr sz="1200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10. Al acceso a la justicia</a:t>
            </a:r>
            <a:endParaRPr sz="1200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11. A la participación política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12. Digitales: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 Al acceso a internet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–A vivir los espacios digitales sin violencia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–A expresarn</a:t>
            </a:r>
            <a:r>
              <a:rPr b="0" i="0" lang="es" sz="1200" u="none" cap="none" strike="noStrike">
                <a:solidFill>
                  <a:srgbClr val="D49F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o</a:t>
            </a: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s sin miedo ni censura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–A recibir protección en caso de acoso digital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13. De las niñas y las adolescentes: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		– A ir a la escuela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–A descansar y al esparcimiento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–A tener creencias religiosas o culturales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457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–A manifestar tus ideas libremente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AC801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14. A un trabajo digno y a un salario igualitario</a:t>
            </a:r>
            <a:endParaRPr b="0" i="0" sz="1200" u="none" cap="none" strike="noStrike">
              <a:solidFill>
                <a:srgbClr val="AC801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15. A una vida libre de violencias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rgbClr val="674EA7"/>
                </a:solidFill>
                <a:latin typeface="Noto Sans Medium"/>
                <a:ea typeface="Noto Sans Medium"/>
                <a:cs typeface="Noto Sans Medium"/>
                <a:sym typeface="Noto Sans Medium"/>
              </a:rPr>
              <a:t>		–Y a la igualdad sustantiva</a:t>
            </a:r>
            <a:endParaRPr b="0" i="0" sz="1200" u="none" cap="none" strike="noStrike">
              <a:solidFill>
                <a:srgbClr val="674EA7"/>
              </a:solidFill>
              <a:latin typeface="Noto Sans Medium"/>
              <a:ea typeface="Noto Sans Medium"/>
              <a:cs typeface="Noto Sans Medium"/>
              <a:sym typeface="Noto Sans Mediu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35a7ad5a5bc_1_2"/>
          <p:cNvPicPr preferRelativeResize="0"/>
          <p:nvPr/>
        </p:nvPicPr>
        <p:blipFill rotWithShape="1">
          <a:blip r:embed="rId3">
            <a:alphaModFix/>
          </a:blip>
          <a:srcRect b="16680" l="-1500" r="2155" t="0"/>
          <a:stretch/>
        </p:blipFill>
        <p:spPr>
          <a:xfrm>
            <a:off x="4364025" y="3217700"/>
            <a:ext cx="4624925" cy="13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5a7ad5a5bc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425" y="76200"/>
            <a:ext cx="3961000" cy="495123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5a7ad5a5bc_1_2"/>
          <p:cNvSpPr txBox="1"/>
          <p:nvPr>
            <p:ph type="title"/>
          </p:nvPr>
        </p:nvSpPr>
        <p:spPr>
          <a:xfrm>
            <a:off x="5598699" y="2717063"/>
            <a:ext cx="3117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1800">
                <a:solidFill>
                  <a:srgbClr val="8E7CC3"/>
                </a:solidFill>
              </a:rPr>
              <a:t>Actividad de reflexión</a:t>
            </a:r>
            <a:endParaRPr sz="1800">
              <a:solidFill>
                <a:srgbClr val="8E7CC3"/>
              </a:solidFill>
            </a:endParaRPr>
          </a:p>
        </p:txBody>
      </p:sp>
      <p:pic>
        <p:nvPicPr>
          <p:cNvPr id="251" name="Google Shape;251;g35a7ad5a5bc_1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8775" y="2676625"/>
            <a:ext cx="640375" cy="6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5a7ad5a5bc_1_2"/>
          <p:cNvSpPr txBox="1"/>
          <p:nvPr/>
        </p:nvSpPr>
        <p:spPr>
          <a:xfrm>
            <a:off x="4818675" y="3471225"/>
            <a:ext cx="4049700" cy="491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200">
                <a:solidFill>
                  <a:srgbClr val="D49F17"/>
                </a:solidFill>
                <a:highlight>
                  <a:schemeClr val="lt1"/>
                </a:highlight>
                <a:latin typeface="Noto Sans"/>
                <a:ea typeface="Noto Sans"/>
                <a:cs typeface="Noto Sans"/>
                <a:sym typeface="Noto Sans"/>
              </a:rPr>
              <a:t>¿Por qué es diferente la igualdad ante la ley </a:t>
            </a:r>
            <a:br>
              <a:rPr b="1" lang="es" sz="1200">
                <a:solidFill>
                  <a:srgbClr val="D49F17"/>
                </a:solidFill>
                <a:highlight>
                  <a:schemeClr val="lt1"/>
                </a:highlight>
                <a:latin typeface="Noto Sans"/>
                <a:ea typeface="Noto Sans"/>
                <a:cs typeface="Noto Sans"/>
                <a:sym typeface="Noto Sans"/>
              </a:rPr>
            </a:br>
            <a:r>
              <a:rPr b="1" lang="es" sz="1200">
                <a:solidFill>
                  <a:srgbClr val="D49F17"/>
                </a:solidFill>
                <a:highlight>
                  <a:schemeClr val="lt1"/>
                </a:highlight>
                <a:latin typeface="Noto Sans"/>
                <a:ea typeface="Noto Sans"/>
                <a:cs typeface="Noto Sans"/>
                <a:sym typeface="Noto Sans"/>
              </a:rPr>
              <a:t>y la igualdad real o sustantiva?</a:t>
            </a:r>
            <a:endParaRPr b="1" sz="1200">
              <a:solidFill>
                <a:srgbClr val="D49F17"/>
              </a:solidFill>
              <a:highlight>
                <a:schemeClr val="lt1"/>
              </a:highlight>
              <a:latin typeface="Noto Sans"/>
              <a:ea typeface="Noto Sans"/>
              <a:cs typeface="Noto Sans"/>
              <a:sym typeface="Noto Sans"/>
            </a:endParaRPr>
          </a:p>
        </p:txBody>
      </p:sp>
      <p:sp>
        <p:nvSpPr>
          <p:cNvPr id="253" name="Google Shape;253;g35a7ad5a5bc_1_2"/>
          <p:cNvSpPr txBox="1"/>
          <p:nvPr/>
        </p:nvSpPr>
        <p:spPr>
          <a:xfrm>
            <a:off x="4364025" y="799300"/>
            <a:ext cx="4694400" cy="3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Con la reforma de diciembre de 2024, las mujeres ya aparecemos en la Constitución, donde también se incorporaron nuevos derechos:</a:t>
            </a:r>
            <a:br>
              <a:rPr lang="es" sz="13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b="1" sz="400">
              <a:solidFill>
                <a:srgbClr val="BF9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300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	</a:t>
            </a:r>
            <a:r>
              <a:rPr b="1" lang="es" sz="13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–A la igualdad </a:t>
            </a:r>
            <a:r>
              <a:rPr b="1" lang="es" sz="13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sustantiva</a:t>
            </a:r>
            <a:endParaRPr b="1" sz="1300">
              <a:solidFill>
                <a:srgbClr val="8E7CC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300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	–A la igualdad salarial</a:t>
            </a:r>
            <a:endParaRPr b="1" sz="1300">
              <a:solidFill>
                <a:srgbClr val="BF9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s" sz="13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–A una vida libre de violencias</a:t>
            </a:r>
            <a:endParaRPr b="1" sz="1300">
              <a:solidFill>
                <a:srgbClr val="8E7CC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254" name="Google Shape;254;g35a7ad5a5bc_1_2"/>
          <p:cNvPicPr preferRelativeResize="0"/>
          <p:nvPr/>
        </p:nvPicPr>
        <p:blipFill rotWithShape="1">
          <a:blip r:embed="rId6">
            <a:alphaModFix/>
          </a:blip>
          <a:srcRect b="11609" l="20271" r="21190" t="10997"/>
          <a:stretch/>
        </p:blipFill>
        <p:spPr>
          <a:xfrm>
            <a:off x="8617300" y="2905213"/>
            <a:ext cx="371643" cy="4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g35a7ad5a5bc_1_2"/>
          <p:cNvSpPr txBox="1"/>
          <p:nvPr/>
        </p:nvSpPr>
        <p:spPr>
          <a:xfrm>
            <a:off x="8053600" y="3086325"/>
            <a:ext cx="73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5 min.</a:t>
            </a:r>
            <a:endParaRPr b="1" sz="1500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84a70f721_0_4"/>
          <p:cNvSpPr txBox="1"/>
          <p:nvPr/>
        </p:nvSpPr>
        <p:spPr>
          <a:xfrm>
            <a:off x="1221075" y="452850"/>
            <a:ext cx="7564500" cy="40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4950" lIns="64950" spcFirstLastPara="1" rIns="64950" wrap="square" tIns="64950">
            <a:sp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OBJETIVO</a:t>
            </a:r>
            <a:br>
              <a:rPr b="1" lang="es" sz="18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sz="1500">
              <a:solidFill>
                <a:srgbClr val="741B4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Conocer qué es la </a:t>
            </a:r>
            <a:r>
              <a:rPr i="1"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Cartilla</a:t>
            </a:r>
            <a:r>
              <a:rPr i="1"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 de derechos de las mujeres </a:t>
            </a:r>
            <a: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y cuál es su función para </a:t>
            </a:r>
            <a:b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promover, defender y exigir nuestros derechos.</a:t>
            </a:r>
            <a:endParaRPr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8E7CC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CONTENIDO</a:t>
            </a:r>
            <a:endParaRPr b="1" sz="1500">
              <a:solidFill>
                <a:srgbClr val="741B47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7500" lvl="0" marL="9144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Noto Sans"/>
              <a:buAutoNum type="arabicPeriod"/>
            </a:pPr>
            <a: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Qué es la </a:t>
            </a:r>
            <a:r>
              <a:rPr i="1"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Cartilla de Derechos de las Mujeres</a:t>
            </a:r>
            <a:endParaRPr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1397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Helvetica Neue"/>
              <a:buNone/>
            </a:pPr>
            <a:r>
              <a:t/>
            </a:r>
            <a:endParaRPr i="0" u="none" cap="none" strike="noStrike"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75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Noto Sans"/>
              <a:buAutoNum type="arabicPeriod"/>
            </a:pPr>
            <a: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Nuestros derechos: una lucha colectiva de las mujeres y del pueblo de México</a:t>
            </a:r>
            <a:endParaRPr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75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Noto Sans"/>
              <a:buAutoNum type="arabicPeriod"/>
            </a:pPr>
            <a: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La </a:t>
            </a:r>
            <a:r>
              <a:rPr i="1"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Cartilla de derechos de las mujeres </a:t>
            </a:r>
            <a: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y el papel de los hombres</a:t>
            </a:r>
            <a:endParaRPr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7500" lvl="0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Noto Sans"/>
              <a:buAutoNum type="arabicPeriod"/>
            </a:pPr>
            <a:r>
              <a:rPr lang="es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rPr>
              <a:t>¿Cuáles son nuestros derechos?</a:t>
            </a:r>
            <a:endParaRPr>
              <a:solidFill>
                <a:srgbClr val="3F3F3F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81FF"/>
              </a:buClr>
              <a:buSzPts val="2000"/>
              <a:buFont typeface="Helvetica Neue"/>
              <a:buNone/>
            </a:pPr>
            <a:r>
              <a:t/>
            </a:r>
            <a:endParaRPr i="0" sz="1500" u="none" cap="none" strike="noStrike">
              <a:solidFill>
                <a:srgbClr val="741B47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d68cec57c_0_0"/>
          <p:cNvSpPr txBox="1"/>
          <p:nvPr>
            <p:ph type="title"/>
          </p:nvPr>
        </p:nvSpPr>
        <p:spPr>
          <a:xfrm>
            <a:off x="631649" y="2326038"/>
            <a:ext cx="3117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1800">
                <a:solidFill>
                  <a:srgbClr val="BF9000"/>
                </a:solidFill>
              </a:rPr>
              <a:t>Gracias por su atención</a:t>
            </a:r>
            <a:endParaRPr sz="1800">
              <a:solidFill>
                <a:srgbClr val="BF9000"/>
              </a:solidFill>
            </a:endParaRPr>
          </a:p>
        </p:txBody>
      </p:sp>
      <p:pic>
        <p:nvPicPr>
          <p:cNvPr id="261" name="Google Shape;261;g35d68cec57c_0_0"/>
          <p:cNvPicPr preferRelativeResize="0"/>
          <p:nvPr/>
        </p:nvPicPr>
        <p:blipFill rotWithShape="1">
          <a:blip r:embed="rId3">
            <a:alphaModFix/>
          </a:blip>
          <a:srcRect b="5006" l="0" r="0" t="0"/>
          <a:stretch/>
        </p:blipFill>
        <p:spPr>
          <a:xfrm>
            <a:off x="3950950" y="85225"/>
            <a:ext cx="4869000" cy="4596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84d87dbc0_1_9"/>
          <p:cNvSpPr txBox="1"/>
          <p:nvPr>
            <p:ph type="title"/>
          </p:nvPr>
        </p:nvSpPr>
        <p:spPr>
          <a:xfrm>
            <a:off x="3814983" y="267150"/>
            <a:ext cx="2070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3200">
                <a:solidFill>
                  <a:srgbClr val="8E7CC3"/>
                </a:solidFill>
              </a:rPr>
              <a:t>Acuerdos</a:t>
            </a:r>
            <a:endParaRPr sz="3200">
              <a:solidFill>
                <a:srgbClr val="8E7CC3"/>
              </a:solidFill>
            </a:endParaRPr>
          </a:p>
        </p:txBody>
      </p:sp>
      <p:sp>
        <p:nvSpPr>
          <p:cNvPr id="107" name="Google Shape;107;g3584d87dbc0_1_9"/>
          <p:cNvSpPr txBox="1"/>
          <p:nvPr/>
        </p:nvSpPr>
        <p:spPr>
          <a:xfrm>
            <a:off x="569550" y="1058900"/>
            <a:ext cx="8157300" cy="29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s" sz="14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Para realizar esta actividad de capacitación, les invitamos a considerar estos acuerdos para promover la </a:t>
            </a:r>
            <a:r>
              <a:rPr b="1" lang="es" sz="1400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igualdad sustantiva:</a:t>
            </a:r>
            <a:br>
              <a:rPr b="1" lang="es" sz="14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b="1" sz="1400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254000" lvl="0" marL="800100" rtl="0" algn="just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Noto Sans"/>
              <a:buChar char="●"/>
            </a:pPr>
            <a:r>
              <a:rPr b="1" lang="es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Inclusión – 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No excluir a nadie de las actividades y promover la participación de las mujeres.</a:t>
            </a:r>
            <a:endParaRPr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254000" lvl="0" marL="80010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Noto Sans"/>
              <a:buChar char="●"/>
            </a:pPr>
            <a:r>
              <a:rPr b="1" lang="es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Paridad –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Fomentar la participación de mujeres y hombres de manera igualitaria, para que nadie acapare o privatice la palabra.</a:t>
            </a:r>
            <a:endParaRPr b="1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254000" lvl="0" marL="800100" rtl="0" algn="just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BF9000"/>
              </a:buClr>
              <a:buSzPts val="1400"/>
              <a:buFont typeface="Noto Sans"/>
              <a:buChar char="●"/>
            </a:pPr>
            <a:r>
              <a:rPr b="1" lang="es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Respeto –</a:t>
            </a:r>
            <a:r>
              <a:rPr b="1"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Pr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omover un ambiente de confianza y respeto, evitando expresiones discriminatorias.</a:t>
            </a:r>
            <a:endParaRPr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254000" lvl="0" marL="800100" rtl="0" algn="just">
              <a:lnSpc>
                <a:spcPct val="100000"/>
              </a:lnSpc>
              <a:spcBef>
                <a:spcPts val="1500"/>
              </a:spcBef>
              <a:spcAft>
                <a:spcPts val="1500"/>
              </a:spcAft>
              <a:buClr>
                <a:srgbClr val="BF9000"/>
              </a:buClr>
              <a:buSzPts val="1400"/>
              <a:buFont typeface="Noto Sans"/>
              <a:buChar char="●"/>
            </a:pPr>
            <a:r>
              <a:rPr b="1" lang="es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Democracia –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Hacer el esfuerzo de ponernos de acuerdo, identificando lo que tenemos en común: nuestro compromiso con la igualdad y los derechos de tod@s.</a:t>
            </a:r>
            <a:endParaRPr sz="2900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08" name="Google Shape;108;g3584d87dbc0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013" y="158363"/>
            <a:ext cx="708975" cy="70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84a70f721_0_8"/>
          <p:cNvSpPr txBox="1"/>
          <p:nvPr>
            <p:ph type="title"/>
          </p:nvPr>
        </p:nvSpPr>
        <p:spPr>
          <a:xfrm>
            <a:off x="869300" y="1576100"/>
            <a:ext cx="59655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rPr b="0" lang="es">
                <a:solidFill>
                  <a:srgbClr val="8E7CC3"/>
                </a:solidFill>
              </a:rPr>
              <a:t>Qu</a:t>
            </a:r>
            <a:r>
              <a:rPr b="0" lang="es">
                <a:solidFill>
                  <a:srgbClr val="8E7CC3"/>
                </a:solidFill>
              </a:rPr>
              <a:t>é es la </a:t>
            </a:r>
            <a:r>
              <a:rPr i="1" lang="es">
                <a:solidFill>
                  <a:srgbClr val="8E7CC3"/>
                </a:solidFill>
              </a:rPr>
              <a:t>Cartilla</a:t>
            </a:r>
            <a:br>
              <a:rPr i="1" lang="es">
                <a:solidFill>
                  <a:srgbClr val="8E7CC3"/>
                </a:solidFill>
              </a:rPr>
            </a:br>
            <a:r>
              <a:rPr i="1" lang="es">
                <a:solidFill>
                  <a:srgbClr val="8E7CC3"/>
                </a:solidFill>
              </a:rPr>
              <a:t>de derechos de las mujeres</a:t>
            </a:r>
            <a:endParaRPr i="1">
              <a:solidFill>
                <a:srgbClr val="8E7CC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g35d68cec57c_0_13"/>
          <p:cNvPicPr preferRelativeResize="0"/>
          <p:nvPr/>
        </p:nvPicPr>
        <p:blipFill rotWithShape="1">
          <a:blip r:embed="rId3">
            <a:alphaModFix/>
          </a:blip>
          <a:srcRect b="16680" l="-1500" r="2155" t="0"/>
          <a:stretch/>
        </p:blipFill>
        <p:spPr>
          <a:xfrm>
            <a:off x="663625" y="1131525"/>
            <a:ext cx="7816751" cy="26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35d68cec57c_0_13"/>
          <p:cNvSpPr txBox="1"/>
          <p:nvPr>
            <p:ph type="title"/>
          </p:nvPr>
        </p:nvSpPr>
        <p:spPr>
          <a:xfrm>
            <a:off x="1454412" y="548138"/>
            <a:ext cx="31176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1800">
                <a:solidFill>
                  <a:srgbClr val="8E7CC3"/>
                </a:solidFill>
              </a:rPr>
              <a:t>Actividad de reflexión</a:t>
            </a:r>
            <a:endParaRPr sz="1800">
              <a:solidFill>
                <a:srgbClr val="8E7CC3"/>
              </a:solidFill>
            </a:endParaRPr>
          </a:p>
        </p:txBody>
      </p:sp>
      <p:pic>
        <p:nvPicPr>
          <p:cNvPr id="120" name="Google Shape;120;g35d68cec57c_0_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4488" y="507700"/>
            <a:ext cx="640375" cy="64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5d68cec57c_0_13"/>
          <p:cNvSpPr txBox="1"/>
          <p:nvPr/>
        </p:nvSpPr>
        <p:spPr>
          <a:xfrm>
            <a:off x="1454400" y="1819550"/>
            <a:ext cx="6775200" cy="83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b="1" lang="es" sz="1800">
                <a:solidFill>
                  <a:srgbClr val="D49F17"/>
                </a:solidFill>
                <a:highlight>
                  <a:schemeClr val="lt1"/>
                </a:highlight>
                <a:latin typeface="Noto Sans"/>
                <a:ea typeface="Noto Sans"/>
                <a:cs typeface="Noto Sans"/>
                <a:sym typeface="Noto Sans"/>
              </a:rPr>
              <a:t>¿Qué es</a:t>
            </a:r>
            <a:r>
              <a:rPr b="1" lang="es" sz="1800">
                <a:solidFill>
                  <a:srgbClr val="D49F17"/>
                </a:solidFill>
                <a:highlight>
                  <a:schemeClr val="lt1"/>
                </a:highlight>
                <a:latin typeface="Noto Sans"/>
                <a:ea typeface="Noto Sans"/>
                <a:cs typeface="Noto Sans"/>
                <a:sym typeface="Noto Sans"/>
              </a:rPr>
              <a:t> la </a:t>
            </a:r>
            <a:r>
              <a:rPr b="1" i="1" lang="es" sz="1800">
                <a:solidFill>
                  <a:srgbClr val="D49F17"/>
                </a:solidFill>
                <a:highlight>
                  <a:schemeClr val="lt1"/>
                </a:highlight>
                <a:latin typeface="Noto Sans"/>
                <a:ea typeface="Noto Sans"/>
                <a:cs typeface="Noto Sans"/>
                <a:sym typeface="Noto Sans"/>
              </a:rPr>
              <a:t>Cartilla de derechos de las mujeres</a:t>
            </a:r>
            <a:r>
              <a:rPr b="1" lang="es" sz="1800">
                <a:solidFill>
                  <a:srgbClr val="D49F17"/>
                </a:solidFill>
                <a:highlight>
                  <a:schemeClr val="lt1"/>
                </a:highlight>
                <a:latin typeface="Noto Sans"/>
                <a:ea typeface="Noto Sans"/>
                <a:cs typeface="Noto Sans"/>
                <a:sym typeface="Noto Sans"/>
              </a:rPr>
              <a:t> y para qué nos sirve? ¿Conocemos los derechos de las mujeres?</a:t>
            </a:r>
            <a:endParaRPr b="1" sz="1800">
              <a:solidFill>
                <a:srgbClr val="D49F17"/>
              </a:solidFill>
              <a:highlight>
                <a:schemeClr val="lt1"/>
              </a:highlight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22" name="Google Shape;122;g35d68cec57c_0_13"/>
          <p:cNvPicPr preferRelativeResize="0"/>
          <p:nvPr/>
        </p:nvPicPr>
        <p:blipFill rotWithShape="1">
          <a:blip r:embed="rId5">
            <a:alphaModFix/>
          </a:blip>
          <a:srcRect b="11609" l="20271" r="21190" t="10997"/>
          <a:stretch/>
        </p:blipFill>
        <p:spPr>
          <a:xfrm>
            <a:off x="8435287" y="4075938"/>
            <a:ext cx="371643" cy="49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35d68cec57c_0_13"/>
          <p:cNvSpPr txBox="1"/>
          <p:nvPr/>
        </p:nvSpPr>
        <p:spPr>
          <a:xfrm>
            <a:off x="7871588" y="4180850"/>
            <a:ext cx="738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5 min.</a:t>
            </a:r>
            <a:endParaRPr b="1" sz="1500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/>
          <p:nvPr>
            <p:ph type="title"/>
          </p:nvPr>
        </p:nvSpPr>
        <p:spPr>
          <a:xfrm>
            <a:off x="313129" y="340200"/>
            <a:ext cx="61965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1700">
                <a:solidFill>
                  <a:srgbClr val="8E7CC3"/>
                </a:solidFill>
              </a:rPr>
              <a:t>¿Qué es la </a:t>
            </a:r>
            <a:r>
              <a:rPr i="1" lang="es" sz="1700">
                <a:solidFill>
                  <a:srgbClr val="8E7CC3"/>
                </a:solidFill>
              </a:rPr>
              <a:t>Cartilla de derechos de las mujeres</a:t>
            </a:r>
            <a:r>
              <a:rPr lang="es" sz="1700">
                <a:solidFill>
                  <a:srgbClr val="8E7CC3"/>
                </a:solidFill>
              </a:rPr>
              <a:t>?</a:t>
            </a:r>
            <a:endParaRPr sz="1700">
              <a:solidFill>
                <a:srgbClr val="8E7CC3"/>
              </a:solidFill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2231975" y="918175"/>
            <a:ext cx="6775800" cy="3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Es una herramienta para el cambio cultural </a:t>
            </a: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en forma de cuadernillo, </a:t>
            </a:r>
            <a:r>
              <a:rPr lang="es" sz="135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que busca</a:t>
            </a: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impulsar la toma de conciencia colectiva sobre los derechos de las mujeres.</a:t>
            </a:r>
            <a:endParaRPr b="0" i="0" sz="135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lang="es" sz="135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Fue realizada por el Gobierno de México</a:t>
            </a:r>
            <a:r>
              <a:rPr lang="es" sz="135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a través de la </a:t>
            </a:r>
            <a:r>
              <a:rPr lang="es" sz="135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Secretaría</a:t>
            </a: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de las Mujeres, como expresi</a:t>
            </a:r>
            <a:r>
              <a:rPr lang="es" sz="1350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ón del </a:t>
            </a:r>
            <a:r>
              <a:rPr b="1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compromiso de defender los derechos de las mujeres.</a:t>
            </a:r>
            <a:br>
              <a:rPr b="1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b="1" i="0" sz="1350" u="none" cap="none" strike="noStrike">
              <a:solidFill>
                <a:srgbClr val="BF9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350" u="none" cap="none" strike="noStrike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¿Por qué es importante conocer nuestros derechos?</a:t>
            </a:r>
            <a:endParaRPr b="1" i="0" sz="1350" u="none" cap="none" strike="noStrike">
              <a:solidFill>
                <a:srgbClr val="8E7CC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4325" lvl="0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7CC3"/>
              </a:buClr>
              <a:buSzPts val="1350"/>
              <a:buFont typeface="Noto Sans SemiBold"/>
              <a:buChar char="●"/>
            </a:pPr>
            <a:r>
              <a:rPr b="1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58.4 %</a:t>
            </a:r>
            <a:r>
              <a:rPr b="0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de la población mexicana no ha escuchado hablar sobre los derechos sociales (CESOP, 2018).</a:t>
            </a:r>
            <a:endParaRPr b="0" i="0" sz="135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4325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350"/>
              <a:buFont typeface="Noto Sans SemiBold"/>
              <a:buChar char="●"/>
            </a:pPr>
            <a:r>
              <a:rPr b="1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24.5 % </a:t>
            </a: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de las mujeres y </a:t>
            </a:r>
            <a:r>
              <a:rPr b="1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22.8 % </a:t>
            </a: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de los hombres mayores de 18 años han vivido discriminación (ENADIS, 2022).</a:t>
            </a:r>
            <a:b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 b="0" i="0" sz="135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4325" lvl="0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350"/>
              <a:buFont typeface="Noto Sans"/>
              <a:buChar char="●"/>
            </a:pP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Sólo</a:t>
            </a:r>
            <a:r>
              <a:rPr b="0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1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24.7 %</a:t>
            </a:r>
            <a:r>
              <a:rPr b="0" i="0" lang="es" sz="1350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0" i="0" lang="es" sz="1350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de los hombres y 15.6% de las mujeres mayores de 18 años considera que los derechos de las mujeres se respetan “mucho” (ENADIS, 2022).</a:t>
            </a:r>
            <a:endParaRPr b="0" i="0" sz="135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30" name="Google Shape;130;p2"/>
          <p:cNvPicPr preferRelativeResize="0"/>
          <p:nvPr/>
        </p:nvPicPr>
        <p:blipFill rotWithShape="1">
          <a:blip r:embed="rId3">
            <a:alphaModFix/>
          </a:blip>
          <a:srcRect b="8353" l="14993" r="47006" t="8110"/>
          <a:stretch/>
        </p:blipFill>
        <p:spPr>
          <a:xfrm>
            <a:off x="313125" y="933000"/>
            <a:ext cx="1828626" cy="277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g3584a70f721_0_0"/>
          <p:cNvPicPr preferRelativeResize="0"/>
          <p:nvPr/>
        </p:nvPicPr>
        <p:blipFill rotWithShape="1">
          <a:blip r:embed="rId3">
            <a:alphaModFix/>
          </a:blip>
          <a:srcRect b="10066" l="17562" r="50088" t="11778"/>
          <a:stretch/>
        </p:blipFill>
        <p:spPr>
          <a:xfrm>
            <a:off x="7726400" y="3016250"/>
            <a:ext cx="1002975" cy="167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3584a70f72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000" y="85550"/>
            <a:ext cx="7058001" cy="4409924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584a70f721_0_0"/>
          <p:cNvSpPr txBox="1"/>
          <p:nvPr>
            <p:ph type="title"/>
          </p:nvPr>
        </p:nvSpPr>
        <p:spPr>
          <a:xfrm>
            <a:off x="3174604" y="2173650"/>
            <a:ext cx="2794800" cy="4914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¿Para qué </a:t>
            </a:r>
            <a:br>
              <a:rPr lang="es"/>
            </a:br>
            <a:r>
              <a:rPr lang="es"/>
              <a:t>sirve la </a:t>
            </a:r>
            <a:r>
              <a:rPr i="1" lang="es"/>
              <a:t>Cartilla</a:t>
            </a:r>
            <a:r>
              <a:rPr lang="es"/>
              <a:t>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584a70f721_0_107"/>
          <p:cNvSpPr txBox="1"/>
          <p:nvPr>
            <p:ph type="title"/>
          </p:nvPr>
        </p:nvSpPr>
        <p:spPr>
          <a:xfrm>
            <a:off x="759775" y="2213200"/>
            <a:ext cx="8055600" cy="9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rPr lang="es">
                <a:solidFill>
                  <a:srgbClr val="8E7CC3"/>
                </a:solidFill>
              </a:rPr>
              <a:t>Nuestros derechos</a:t>
            </a:r>
            <a:endParaRPr>
              <a:solidFill>
                <a:srgbClr val="8E7CC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700"/>
              <a:buFont typeface="Noto Sans"/>
              <a:buNone/>
            </a:pPr>
            <a:r>
              <a:rPr b="0" i="1" lang="es" sz="2400">
                <a:solidFill>
                  <a:srgbClr val="BF9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U</a:t>
            </a:r>
            <a:r>
              <a:rPr b="0" i="1" lang="es" sz="2400">
                <a:solidFill>
                  <a:srgbClr val="BF9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na lucha colectiva de las mujeres y del pueblo de M</a:t>
            </a:r>
            <a:r>
              <a:rPr b="0" i="1" lang="es" sz="2400">
                <a:solidFill>
                  <a:srgbClr val="BF9000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éxico</a:t>
            </a:r>
            <a:endParaRPr b="0" i="1" sz="2400">
              <a:solidFill>
                <a:srgbClr val="BF9000"/>
              </a:solidFill>
              <a:latin typeface="Noto Sans Light"/>
              <a:ea typeface="Noto Sans Light"/>
              <a:cs typeface="Noto Sans Light"/>
              <a:sym typeface="Noto Sans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84d87dbc0_1_3"/>
          <p:cNvSpPr txBox="1"/>
          <p:nvPr>
            <p:ph type="title"/>
          </p:nvPr>
        </p:nvSpPr>
        <p:spPr>
          <a:xfrm>
            <a:off x="389327" y="334750"/>
            <a:ext cx="35145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81931"/>
              </a:buClr>
              <a:buSzPts val="2100"/>
              <a:buFont typeface="Noto Sans"/>
              <a:buNone/>
            </a:pPr>
            <a:r>
              <a:rPr lang="es" sz="1800">
                <a:solidFill>
                  <a:srgbClr val="8E7CC3"/>
                </a:solidFill>
              </a:rPr>
              <a:t>¿Qué son los derechos?</a:t>
            </a:r>
            <a:endParaRPr sz="1800">
              <a:solidFill>
                <a:srgbClr val="8E7CC3"/>
              </a:solidFill>
            </a:endParaRPr>
          </a:p>
        </p:txBody>
      </p:sp>
      <p:sp>
        <p:nvSpPr>
          <p:cNvPr id="148" name="Google Shape;148;g3584d87dbc0_1_3"/>
          <p:cNvSpPr txBox="1"/>
          <p:nvPr/>
        </p:nvSpPr>
        <p:spPr>
          <a:xfrm>
            <a:off x="2017525" y="1016925"/>
            <a:ext cx="68802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Nuestros derechos</a:t>
            </a:r>
            <a:r>
              <a:rPr b="1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</a:t>
            </a: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son las condiciones que </a:t>
            </a:r>
            <a:r>
              <a:rPr b="1" i="0" lang="es" u="none" cap="none" strike="noStrike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debe garantizar el Estado y las autoridades </a:t>
            </a: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para nuestra </a:t>
            </a:r>
            <a:r>
              <a:rPr b="1" i="0" lang="es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vida digna:</a:t>
            </a:r>
            <a:endParaRPr b="1" i="0" u="none" cap="none" strike="noStrike">
              <a:solidFill>
                <a:srgbClr val="BF9000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7500" lvl="0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Noto Sans SemiBold"/>
              <a:buChar char="●"/>
            </a:pP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Han sido conquistas de la lucha del pueblo.</a:t>
            </a:r>
            <a:endParaRPr b="0" i="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7500" lvl="0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Noto Sans SemiBold"/>
              <a:buChar char="●"/>
            </a:pP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Son progresivos: se pueden robustecer y ampliar conforme lo exigen las condiciones sociales.</a:t>
            </a:r>
            <a:endParaRPr b="0" i="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-317500" lvl="0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7CC3"/>
              </a:buClr>
              <a:buSzPts val="1400"/>
              <a:buFont typeface="Noto Sans"/>
              <a:buChar char="●"/>
            </a:pP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Son 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atribuciones</a:t>
            </a: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tant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o</a:t>
            </a: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 individuales como 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colectivas</a:t>
            </a: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.</a:t>
            </a:r>
            <a:endParaRPr b="0" i="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1" lang="es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b="1" i="0" lang="es" u="none" cap="none" strike="noStrike">
                <a:solidFill>
                  <a:srgbClr val="BF9000"/>
                </a:solidFill>
                <a:latin typeface="Noto Sans"/>
                <a:ea typeface="Noto Sans"/>
                <a:cs typeface="Noto Sans"/>
                <a:sym typeface="Noto Sans"/>
              </a:rPr>
              <a:t>Todas las personas y comunidades tenemos derechos, </a:t>
            </a:r>
            <a: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sin importar el sexo, género, edad, religión, oficio, lengua o cualquier otra condición.</a:t>
            </a:r>
            <a:br>
              <a:rPr b="0" i="0" lang="es" u="none" cap="none" strike="noStrike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</a:br>
            <a:endParaRPr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800" u="none" cap="none" strike="noStrike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LOS DERECHOS DE LAS MUJERES</a:t>
            </a:r>
            <a:r>
              <a:rPr b="1" lang="es" sz="18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 SON</a:t>
            </a:r>
            <a:r>
              <a:rPr b="1" i="0" lang="es" sz="1800" u="none" cap="none" strike="noStrike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 DERECHOS </a:t>
            </a:r>
            <a:r>
              <a:rPr b="1" lang="es" sz="1800">
                <a:solidFill>
                  <a:srgbClr val="8E7CC3"/>
                </a:solidFill>
                <a:latin typeface="Noto Sans"/>
                <a:ea typeface="Noto Sans"/>
                <a:cs typeface="Noto Sans"/>
                <a:sym typeface="Noto Sans"/>
              </a:rPr>
              <a:t>HUMANOS </a:t>
            </a:r>
            <a:r>
              <a:rPr lang="es">
                <a:solidFill>
                  <a:srgbClr val="434343"/>
                </a:solidFill>
                <a:latin typeface="Noto Sans"/>
                <a:ea typeface="Noto Sans"/>
                <a:cs typeface="Noto Sans"/>
                <a:sym typeface="Noto Sans"/>
              </a:rPr>
              <a:t>Esto implica reconocer que las mujeres somos personas con dignidad humana</a:t>
            </a:r>
            <a:endParaRPr>
              <a:solidFill>
                <a:srgbClr val="434343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  <p:pic>
        <p:nvPicPr>
          <p:cNvPr id="149" name="Google Shape;149;g3584d87dbc0_1_3" title="PERSONAS.1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9100" y="1016925"/>
            <a:ext cx="1316026" cy="1316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